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DM Sans" panose="020F0502020204030204" pitchFamily="2" charset="0"/>
      <p:regular r:id="rId16"/>
    </p:embeddedFont>
    <p:embeddedFont>
      <p:font typeface="DM Sans Bold" panose="020B0604020202020204" charset="0"/>
      <p:regular r:id="rId17"/>
    </p:embeddedFont>
    <p:embeddedFont>
      <p:font typeface="DM Sans Italics" panose="020B0604020202020204" charset="0"/>
      <p:regular r:id="rId18"/>
    </p:embeddedFont>
    <p:embeddedFont>
      <p:font typeface="Now" panose="020B0604020202020204" charset="0"/>
      <p:regular r:id="rId19"/>
    </p:embeddedFont>
    <p:embeddedFont>
      <p:font typeface="Now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3.sv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1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4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51310" r="-51310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8" name="Freeform 8"/>
          <p:cNvSpPr/>
          <p:nvPr/>
        </p:nvSpPr>
        <p:spPr>
          <a:xfrm>
            <a:off x="1573748" y="1146060"/>
            <a:ext cx="846187" cy="981086"/>
          </a:xfrm>
          <a:custGeom>
            <a:avLst/>
            <a:gdLst/>
            <a:ahLst/>
            <a:cxnLst/>
            <a:rect l="l" t="t" r="r" b="b"/>
            <a:pathLst>
              <a:path w="846187" h="981086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325819" y="5869676"/>
            <a:ext cx="8807192" cy="1864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7"/>
              </a:lnSpc>
            </a:pPr>
            <a:r>
              <a:rPr lang="en-US" sz="3030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CSIS 4495-001 </a:t>
            </a:r>
          </a:p>
          <a:p>
            <a:pPr algn="ctr">
              <a:lnSpc>
                <a:spcPts val="3727"/>
              </a:lnSpc>
            </a:pPr>
            <a:r>
              <a:rPr lang="en-US" sz="3030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Applied Research Project </a:t>
            </a:r>
          </a:p>
          <a:p>
            <a:pPr algn="ctr">
              <a:lnSpc>
                <a:spcPts val="3727"/>
              </a:lnSpc>
            </a:pPr>
            <a:r>
              <a:rPr lang="en-US" sz="3030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Winter 2025</a:t>
            </a:r>
          </a:p>
          <a:p>
            <a:pPr marL="0" lvl="0" indent="0" algn="ctr">
              <a:lnSpc>
                <a:spcPts val="3727"/>
              </a:lnSpc>
              <a:spcBef>
                <a:spcPct val="0"/>
              </a:spcBef>
            </a:pPr>
            <a:r>
              <a:rPr lang="en-US" sz="3030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Instructor: Padmapriya Arasanipalai Kandhadai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9872" y="2491679"/>
            <a:ext cx="10959085" cy="173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 b="1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GROW BETTER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01544" y="4221851"/>
            <a:ext cx="5855741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56AEFF"/>
                </a:solidFill>
                <a:latin typeface="Now"/>
                <a:ea typeface="Now"/>
                <a:cs typeface="Now"/>
                <a:sym typeface="Now"/>
              </a:rPr>
              <a:t>KIMIA TEYMOURI NIK</a:t>
            </a:r>
          </a:p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56AEFF"/>
                </a:solidFill>
                <a:latin typeface="Now"/>
                <a:ea typeface="Now"/>
                <a:cs typeface="Now"/>
                <a:sym typeface="Now"/>
              </a:rPr>
              <a:t>300384851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8152949" y="4075241"/>
            <a:ext cx="9950657" cy="5707136"/>
          </a:xfrm>
          <a:custGeom>
            <a:avLst/>
            <a:gdLst/>
            <a:ahLst/>
            <a:cxnLst/>
            <a:rect l="l" t="t" r="r" b="b"/>
            <a:pathLst>
              <a:path w="9950657" h="5707136">
                <a:moveTo>
                  <a:pt x="0" y="0"/>
                </a:moveTo>
                <a:lnTo>
                  <a:pt x="9950656" y="0"/>
                </a:lnTo>
                <a:lnTo>
                  <a:pt x="9950656" y="5707135"/>
                </a:lnTo>
                <a:lnTo>
                  <a:pt x="0" y="5707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79" r="-3393"/>
            </a:stretch>
          </a:blipFill>
          <a:ln w="38100">
            <a:solidFill>
              <a:srgbClr val="00B0F0"/>
            </a:solidFill>
          </a:ln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1517302" y="264433"/>
            <a:ext cx="3221951" cy="3749779"/>
          </a:xfrm>
          <a:custGeom>
            <a:avLst/>
            <a:gdLst/>
            <a:ahLst/>
            <a:cxnLst/>
            <a:rect l="l" t="t" r="r" b="b"/>
            <a:pathLst>
              <a:path w="3221951" h="3749779">
                <a:moveTo>
                  <a:pt x="0" y="0"/>
                </a:moveTo>
                <a:lnTo>
                  <a:pt x="3221950" y="0"/>
                </a:lnTo>
                <a:lnTo>
                  <a:pt x="3221950" y="3749778"/>
                </a:lnTo>
                <a:lnTo>
                  <a:pt x="0" y="3749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>
            <a:solidFill>
              <a:srgbClr val="00B0F0"/>
            </a:solidFill>
          </a:ln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1028700" y="721190"/>
            <a:ext cx="5976156" cy="96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News Section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7218" y="1631999"/>
            <a:ext cx="6259121" cy="941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endParaRPr/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News Section provides users with up-to-date, location-specific business news by integrating with the NewsAPI.org.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Fetching live news articles from trusted sources like BBC, Bloomberg, and local Canadian outlets.</a:t>
            </a:r>
          </a:p>
          <a:p>
            <a:pPr algn="l">
              <a:lnSpc>
                <a:spcPts val="4140"/>
              </a:lnSpc>
            </a:pPr>
            <a:endParaRPr lang="en-US" sz="3000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Filtering news content by region or keywords relevant to small businesses in Metro Vancouver.</a:t>
            </a:r>
          </a:p>
          <a:p>
            <a:pPr algn="l">
              <a:lnSpc>
                <a:spcPts val="4140"/>
              </a:lnSpc>
            </a:pPr>
            <a:endParaRPr lang="en-US" sz="3000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140"/>
              </a:lnSpc>
            </a:pPr>
            <a:r>
              <a:rPr lang="en-US" sz="30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\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8819" y="535305"/>
            <a:ext cx="6226498" cy="98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AI Suggestions</a:t>
            </a:r>
          </a:p>
        </p:txBody>
      </p:sp>
      <p:sp>
        <p:nvSpPr>
          <p:cNvPr id="3" name="Freeform 3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8003878" y="159050"/>
            <a:ext cx="9956020" cy="5071440"/>
          </a:xfrm>
          <a:custGeom>
            <a:avLst/>
            <a:gdLst/>
            <a:ahLst/>
            <a:cxnLst/>
            <a:rect l="l" t="t" r="r" b="b"/>
            <a:pathLst>
              <a:path w="9956020" h="5071440">
                <a:moveTo>
                  <a:pt x="0" y="0"/>
                </a:moveTo>
                <a:lnTo>
                  <a:pt x="9956020" y="0"/>
                </a:lnTo>
                <a:lnTo>
                  <a:pt x="9956020" y="5071440"/>
                </a:lnTo>
                <a:lnTo>
                  <a:pt x="0" y="5071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88" r="-6623"/>
            </a:stretch>
          </a:blipFill>
          <a:ln w="38100">
            <a:solidFill>
              <a:srgbClr val="00B0F0"/>
            </a:solidFill>
          </a:ln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8003878" y="5867717"/>
            <a:ext cx="9956020" cy="3678458"/>
          </a:xfrm>
          <a:custGeom>
            <a:avLst/>
            <a:gdLst/>
            <a:ahLst/>
            <a:cxnLst/>
            <a:rect l="l" t="t" r="r" b="b"/>
            <a:pathLst>
              <a:path w="9956020" h="3678458">
                <a:moveTo>
                  <a:pt x="0" y="0"/>
                </a:moveTo>
                <a:lnTo>
                  <a:pt x="9956020" y="0"/>
                </a:lnTo>
                <a:lnTo>
                  <a:pt x="9956020" y="3678458"/>
                </a:lnTo>
                <a:lnTo>
                  <a:pt x="0" y="3678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21" t="-6731" r="-8989" b="-29985"/>
            </a:stretch>
          </a:blipFill>
          <a:ln w="38100">
            <a:solidFill>
              <a:srgbClr val="00B0F0"/>
            </a:solidFill>
          </a:ln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350456" y="1474470"/>
            <a:ext cx="7023225" cy="853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2"/>
              </a:lnSpc>
            </a:pPr>
            <a:endParaRPr/>
          </a:p>
          <a:p>
            <a:pPr marL="604376" lvl="1" indent="-302188" algn="l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This feature integrates an AI-powered assistant using the locally hosted Ollama LLM to provide personalized insights and strategic recommendations.</a:t>
            </a:r>
          </a:p>
          <a:p>
            <a:pPr algn="l">
              <a:lnSpc>
                <a:spcPts val="3863"/>
              </a:lnSpc>
            </a:pPr>
            <a:endParaRPr lang="en-US" sz="27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4376" lvl="1" indent="-302188" algn="l">
              <a:lnSpc>
                <a:spcPts val="3863"/>
              </a:lnSpc>
              <a:buFont typeface="Arial"/>
              <a:buChar char="•"/>
            </a:pPr>
            <a:r>
              <a:rPr lang="en-US" sz="279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Ask questions like “What is the best location for a bakery in Burnaby?”</a:t>
            </a:r>
          </a:p>
          <a:p>
            <a:pPr algn="l">
              <a:lnSpc>
                <a:spcPts val="3863"/>
              </a:lnSpc>
            </a:pPr>
            <a:endParaRPr lang="en-US" sz="279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4376" lvl="1" indent="-302188" algn="l">
              <a:lnSpc>
                <a:spcPts val="3863"/>
              </a:lnSpc>
              <a:buFont typeface="Arial"/>
              <a:buChar char="•"/>
            </a:pPr>
            <a:r>
              <a:rPr lang="en-US" sz="279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Get intelligent responses based on data pulled from MongoDB.</a:t>
            </a:r>
          </a:p>
          <a:p>
            <a:pPr algn="l">
              <a:lnSpc>
                <a:spcPts val="3863"/>
              </a:lnSpc>
            </a:pPr>
            <a:endParaRPr lang="en-US" sz="279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4376" lvl="1" indent="-302188" algn="l">
              <a:lnSpc>
                <a:spcPts val="3863"/>
              </a:lnSpc>
              <a:buFont typeface="Arial"/>
              <a:buChar char="•"/>
            </a:pPr>
            <a:r>
              <a:rPr lang="en-US" sz="279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Save and review  chat history, or download it as a PDF.</a:t>
            </a:r>
          </a:p>
          <a:p>
            <a:pPr algn="l">
              <a:lnSpc>
                <a:spcPts val="3223"/>
              </a:lnSpc>
            </a:pPr>
            <a:endParaRPr lang="en-US" sz="279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223"/>
              </a:lnSpc>
            </a:pPr>
            <a:endParaRPr lang="en-US" sz="279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223"/>
              </a:lnSpc>
            </a:pPr>
            <a:endParaRPr lang="en-US" sz="279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4413537" y="663170"/>
            <a:ext cx="9879016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LESSONS LEARNED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3397" y="1768571"/>
            <a:ext cx="5730539" cy="553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19"/>
              </a:lnSpc>
              <a:spcBef>
                <a:spcPct val="0"/>
              </a:spcBef>
            </a:pPr>
            <a:r>
              <a:rPr lang="en-US" sz="3274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New Technical Learnings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0745" y="2514168"/>
            <a:ext cx="6015843" cy="3655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Implementing live dashboards by Streamlit.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AI Integration with Ollama 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Practical understanding of tools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32494" y="1767280"/>
            <a:ext cx="4897668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Soft Skills Development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53045" y="2514168"/>
            <a:ext cx="8327382" cy="324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0706" lvl="1" indent="-335353" algn="just">
              <a:lnSpc>
                <a:spcPts val="4287"/>
              </a:lnSpc>
              <a:buFont typeface="Arial"/>
              <a:buChar char="•"/>
            </a:pPr>
            <a:r>
              <a:rPr lang="en-US" sz="310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Communication and Reporting skills.</a:t>
            </a:r>
          </a:p>
          <a:p>
            <a:pPr algn="just">
              <a:lnSpc>
                <a:spcPts val="4287"/>
              </a:lnSpc>
            </a:pPr>
            <a:endParaRPr lang="en-US" sz="3106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70706" lvl="1" indent="-335353" algn="just">
              <a:lnSpc>
                <a:spcPts val="4287"/>
              </a:lnSpc>
              <a:buFont typeface="Arial"/>
              <a:buChar char="•"/>
            </a:pPr>
            <a:r>
              <a:rPr lang="en-US" sz="310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Adaptability &amp; Creative Problem-Solving.</a:t>
            </a:r>
          </a:p>
          <a:p>
            <a:pPr algn="just">
              <a:lnSpc>
                <a:spcPts val="4287"/>
              </a:lnSpc>
            </a:pPr>
            <a:endParaRPr lang="en-US" sz="3106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70706" lvl="1" indent="-335353" algn="just">
              <a:lnSpc>
                <a:spcPts val="4287"/>
              </a:lnSpc>
              <a:buFont typeface="Arial"/>
              <a:buChar char="•"/>
            </a:pPr>
            <a:r>
              <a:rPr lang="en-US" sz="310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Time Management: balancing course load &amp; documentation.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16588" y="6049704"/>
            <a:ext cx="4402447" cy="553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19"/>
              </a:lnSpc>
              <a:spcBef>
                <a:spcPct val="0"/>
              </a:spcBef>
            </a:pPr>
            <a:r>
              <a:rPr lang="en-US" sz="3274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Management Skills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82471" y="6898763"/>
            <a:ext cx="8323058" cy="208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Strategic Project Management: Learned to break large tasks into manageable phases, helping with organization and clarity throughout the development.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807840" y="7753295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6450449" y="7753295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2353722" y="7753295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686863" y="2226924"/>
            <a:ext cx="4792269" cy="5173946"/>
            <a:chOff x="0" y="0"/>
            <a:chExt cx="1262161" cy="13626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2161" cy="1362686"/>
            </a:xfrm>
            <a:custGeom>
              <a:avLst/>
              <a:gdLst/>
              <a:ahLst/>
              <a:cxnLst/>
              <a:rect l="l" t="t" r="r" b="b"/>
              <a:pathLst>
                <a:path w="1262161" h="1362686">
                  <a:moveTo>
                    <a:pt x="0" y="0"/>
                  </a:moveTo>
                  <a:lnTo>
                    <a:pt x="1262161" y="0"/>
                  </a:lnTo>
                  <a:lnTo>
                    <a:pt x="1262161" y="1362686"/>
                  </a:lnTo>
                  <a:lnTo>
                    <a:pt x="0" y="1362686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62161" cy="1400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50449" y="2226924"/>
            <a:ext cx="4522148" cy="5173946"/>
            <a:chOff x="0" y="0"/>
            <a:chExt cx="1191019" cy="13626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91018" cy="1362686"/>
            </a:xfrm>
            <a:custGeom>
              <a:avLst/>
              <a:gdLst/>
              <a:ahLst/>
              <a:cxnLst/>
              <a:rect l="l" t="t" r="r" b="b"/>
              <a:pathLst>
                <a:path w="1191018" h="1362686">
                  <a:moveTo>
                    <a:pt x="0" y="0"/>
                  </a:moveTo>
                  <a:lnTo>
                    <a:pt x="1191018" y="0"/>
                  </a:lnTo>
                  <a:lnTo>
                    <a:pt x="1191018" y="1362686"/>
                  </a:lnTo>
                  <a:lnTo>
                    <a:pt x="0" y="1362686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91019" cy="1400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353722" y="2197128"/>
            <a:ext cx="4589679" cy="5233537"/>
            <a:chOff x="0" y="0"/>
            <a:chExt cx="1208804" cy="13783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8804" cy="1378380"/>
            </a:xfrm>
            <a:custGeom>
              <a:avLst/>
              <a:gdLst/>
              <a:ahLst/>
              <a:cxnLst/>
              <a:rect l="l" t="t" r="r" b="b"/>
              <a:pathLst>
                <a:path w="1208804" h="1378380">
                  <a:moveTo>
                    <a:pt x="0" y="0"/>
                  </a:moveTo>
                  <a:lnTo>
                    <a:pt x="1208804" y="0"/>
                  </a:lnTo>
                  <a:lnTo>
                    <a:pt x="1208804" y="1378380"/>
                  </a:lnTo>
                  <a:lnTo>
                    <a:pt x="0" y="1378380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08804" cy="14164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TextBox 16"/>
          <p:cNvSpPr txBox="1"/>
          <p:nvPr/>
        </p:nvSpPr>
        <p:spPr>
          <a:xfrm>
            <a:off x="4485824" y="734344"/>
            <a:ext cx="8197288" cy="82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376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5486" y="4580534"/>
            <a:ext cx="3891671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49"/>
              </a:lnSpc>
              <a:spcBef>
                <a:spcPct val="0"/>
              </a:spcBef>
            </a:pPr>
            <a:r>
              <a:rPr lang="en-US" sz="2499" b="1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Real-world tech applied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84095" y="5028423"/>
            <a:ext cx="3200745" cy="208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Full stack development and user-centered design.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19110" y="4542600"/>
            <a:ext cx="415972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49"/>
              </a:lnSpc>
              <a:spcBef>
                <a:spcPct val="0"/>
              </a:spcBef>
            </a:pPr>
            <a:r>
              <a:rPr lang="en-US" sz="2499" b="1">
                <a:solidFill>
                  <a:srgbClr val="F1945B"/>
                </a:solidFill>
                <a:latin typeface="DM Sans Bold"/>
                <a:ea typeface="DM Sans Bold"/>
                <a:cs typeface="DM Sans Bold"/>
                <a:sym typeface="DM Sans Bold"/>
              </a:rPr>
              <a:t>Strongest Learning Areas</a:t>
            </a:r>
          </a:p>
        </p:txBody>
      </p:sp>
      <p:sp>
        <p:nvSpPr>
          <p:cNvPr id="20" name="Freeform 20"/>
          <p:cNvSpPr/>
          <p:nvPr/>
        </p:nvSpPr>
        <p:spPr>
          <a:xfrm>
            <a:off x="2267961" y="2641075"/>
            <a:ext cx="1399568" cy="1399568"/>
          </a:xfrm>
          <a:custGeom>
            <a:avLst/>
            <a:gdLst/>
            <a:ahLst/>
            <a:cxnLst/>
            <a:rect l="l" t="t" r="r" b="b"/>
            <a:pathLst>
              <a:path w="1399568" h="1399568">
                <a:moveTo>
                  <a:pt x="0" y="0"/>
                </a:moveTo>
                <a:lnTo>
                  <a:pt x="1399567" y="0"/>
                </a:lnTo>
                <a:lnTo>
                  <a:pt x="1399567" y="1399568"/>
                </a:lnTo>
                <a:lnTo>
                  <a:pt x="0" y="1399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Freeform 21"/>
          <p:cNvSpPr/>
          <p:nvPr/>
        </p:nvSpPr>
        <p:spPr>
          <a:xfrm>
            <a:off x="14169379" y="2706210"/>
            <a:ext cx="958365" cy="1334433"/>
          </a:xfrm>
          <a:custGeom>
            <a:avLst/>
            <a:gdLst/>
            <a:ahLst/>
            <a:cxnLst/>
            <a:rect l="l" t="t" r="r" b="b"/>
            <a:pathLst>
              <a:path w="958365" h="1334433">
                <a:moveTo>
                  <a:pt x="0" y="0"/>
                </a:moveTo>
                <a:lnTo>
                  <a:pt x="958365" y="0"/>
                </a:lnTo>
                <a:lnTo>
                  <a:pt x="958365" y="1334433"/>
                </a:lnTo>
                <a:lnTo>
                  <a:pt x="0" y="13344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7857628" y="2533288"/>
            <a:ext cx="1482689" cy="1507355"/>
          </a:xfrm>
          <a:custGeom>
            <a:avLst/>
            <a:gdLst/>
            <a:ahLst/>
            <a:cxnLst/>
            <a:rect l="l" t="t" r="r" b="b"/>
            <a:pathLst>
              <a:path w="1482689" h="1507355">
                <a:moveTo>
                  <a:pt x="0" y="0"/>
                </a:moveTo>
                <a:lnTo>
                  <a:pt x="1482689" y="0"/>
                </a:lnTo>
                <a:lnTo>
                  <a:pt x="1482689" y="1507355"/>
                </a:lnTo>
                <a:lnTo>
                  <a:pt x="0" y="15073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3" name="TextBox 23"/>
          <p:cNvSpPr txBox="1"/>
          <p:nvPr/>
        </p:nvSpPr>
        <p:spPr>
          <a:xfrm>
            <a:off x="13048189" y="5290361"/>
            <a:ext cx="3200745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Guidance on free business support tools.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88228" y="4580534"/>
            <a:ext cx="352066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49"/>
              </a:lnSpc>
              <a:spcBef>
                <a:spcPct val="0"/>
              </a:spcBef>
            </a:pPr>
            <a:r>
              <a:rPr lang="en-US" sz="2499" b="1">
                <a:solidFill>
                  <a:srgbClr val="39B54A"/>
                </a:solidFill>
                <a:latin typeface="DM Sans Bold"/>
                <a:ea typeface="DM Sans Bold"/>
                <a:cs typeface="DM Sans Bold"/>
                <a:sym typeface="DM Sans Bold"/>
              </a:rPr>
              <a:t>Future Development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3925" y="5290361"/>
            <a:ext cx="4145632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My First Experience applying the most recent technologies.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14873" y="2910328"/>
            <a:ext cx="9778255" cy="6038884"/>
            <a:chOff x="0" y="0"/>
            <a:chExt cx="2963936" cy="18304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63936" cy="1830477"/>
            </a:xfrm>
            <a:custGeom>
              <a:avLst/>
              <a:gdLst/>
              <a:ahLst/>
              <a:cxnLst/>
              <a:rect l="l" t="t" r="r" b="b"/>
              <a:pathLst>
                <a:path w="2963936" h="1830477">
                  <a:moveTo>
                    <a:pt x="0" y="0"/>
                  </a:moveTo>
                  <a:lnTo>
                    <a:pt x="2963936" y="0"/>
                  </a:lnTo>
                  <a:lnTo>
                    <a:pt x="2963936" y="1830477"/>
                  </a:lnTo>
                  <a:lnTo>
                    <a:pt x="0" y="1830477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963936" cy="1878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458283" y="3675895"/>
            <a:ext cx="3371433" cy="3358263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34387" r="223" b="-34387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8" name="Freeform 8"/>
          <p:cNvSpPr/>
          <p:nvPr/>
        </p:nvSpPr>
        <p:spPr>
          <a:xfrm>
            <a:off x="4523064" y="8274283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7721419" y="8274283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10919774" y="8274283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11"/>
          <p:cNvGrpSpPr/>
          <p:nvPr/>
        </p:nvGrpSpPr>
        <p:grpSpPr>
          <a:xfrm>
            <a:off x="-690640" y="-1543050"/>
            <a:ext cx="19210521" cy="4453378"/>
            <a:chOff x="0" y="0"/>
            <a:chExt cx="5059561" cy="11729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>
            <a:off x="-363441" y="-390286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4398071" y="-136788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17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TextBox 18"/>
          <p:cNvSpPr txBox="1"/>
          <p:nvPr/>
        </p:nvSpPr>
        <p:spPr>
          <a:xfrm>
            <a:off x="1692968" y="863831"/>
            <a:ext cx="15969350" cy="9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 YOU &amp; LIVE DEMO INVITATION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76201" y="7415159"/>
            <a:ext cx="305559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15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Kimia Nik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38817" y="8108863"/>
            <a:ext cx="593036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150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Product owner of Grow Better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0" y="9589118"/>
            <a:ext cx="9194321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spc="100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Presentation designed using Canva for visual clarity and consistency.</a:t>
            </a:r>
          </a:p>
          <a:p>
            <a:pPr algn="ctr">
              <a:lnSpc>
                <a:spcPts val="2400"/>
              </a:lnSpc>
            </a:pPr>
            <a:endParaRPr lang="en-US" sz="2000" spc="100">
              <a:solidFill>
                <a:srgbClr val="4BD1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6667" y="3084143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5844564" y="3084143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0" name="Group 10"/>
          <p:cNvGrpSpPr/>
          <p:nvPr/>
        </p:nvGrpSpPr>
        <p:grpSpPr>
          <a:xfrm>
            <a:off x="2986667" y="587073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33964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44564" y="5870734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991861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t="-5901" b="-590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26" name="Group 26"/>
          <p:cNvGrpSpPr/>
          <p:nvPr/>
        </p:nvGrpSpPr>
        <p:grpSpPr>
          <a:xfrm>
            <a:off x="8705275" y="5870734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852572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1" name="TextBox 31"/>
          <p:cNvSpPr txBox="1"/>
          <p:nvPr/>
        </p:nvSpPr>
        <p:spPr>
          <a:xfrm>
            <a:off x="2986667" y="1698193"/>
            <a:ext cx="8437330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AGENDA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33964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Overview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91861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Novelty and Utility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133964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Key Features Demo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991861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Lessons Learned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05867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852572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Technology stack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852572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66578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42695" y="3566892"/>
            <a:ext cx="0" cy="4676296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466508" y="5673889"/>
            <a:ext cx="5072648" cy="3384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63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Its primary goal is to help users, especially newcomers or entrepreneurs with limited budgets, make well-informed, data-driven decisions when starting or expanding a business.</a:t>
            </a:r>
          </a:p>
        </p:txBody>
      </p:sp>
      <p:sp>
        <p:nvSpPr>
          <p:cNvPr id="4" name="Freeform 4"/>
          <p:cNvSpPr/>
          <p:nvPr/>
        </p:nvSpPr>
        <p:spPr>
          <a:xfrm>
            <a:off x="10256193" y="3243319"/>
            <a:ext cx="837406" cy="1212035"/>
          </a:xfrm>
          <a:custGeom>
            <a:avLst/>
            <a:gdLst/>
            <a:ahLst/>
            <a:cxnLst/>
            <a:rect l="l" t="t" r="r" b="b"/>
            <a:pathLst>
              <a:path w="837406" h="1212035">
                <a:moveTo>
                  <a:pt x="0" y="0"/>
                </a:moveTo>
                <a:lnTo>
                  <a:pt x="837407" y="0"/>
                </a:lnTo>
                <a:lnTo>
                  <a:pt x="837407" y="1212035"/>
                </a:lnTo>
                <a:lnTo>
                  <a:pt x="0" y="1212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5056416" y="3243319"/>
            <a:ext cx="1197170" cy="1210374"/>
          </a:xfrm>
          <a:custGeom>
            <a:avLst/>
            <a:gdLst/>
            <a:ahLst/>
            <a:cxnLst/>
            <a:rect l="l" t="t" r="r" b="b"/>
            <a:pathLst>
              <a:path w="1197170" h="1210374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7172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7172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655001" y="1327898"/>
            <a:ext cx="6977998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OVERVIEW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67183" y="5673889"/>
            <a:ext cx="5699891" cy="1926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63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Grow better is a comprehensive data analytics platform tailored for small business owners in Metro Vancouver cities.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85616" y="4917460"/>
            <a:ext cx="5781458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WHAT IS GROW BETTER?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822144" y="4917460"/>
            <a:ext cx="4026849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OBJECTIVES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2434923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4688615" y="924575"/>
            <a:ext cx="9578162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78"/>
              </a:lnSpc>
              <a:spcBef>
                <a:spcPct val="0"/>
              </a:spcBef>
            </a:pPr>
            <a:r>
              <a:rPr lang="en-US" sz="7065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KNOWLEDGE GAPS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79891" y="3664764"/>
            <a:ext cx="116024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79891" y="5098008"/>
            <a:ext cx="116024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79891" y="6434376"/>
            <a:ext cx="116052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65658" y="7889312"/>
            <a:ext cx="1161599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TextBox 13"/>
          <p:cNvSpPr txBox="1"/>
          <p:nvPr/>
        </p:nvSpPr>
        <p:spPr>
          <a:xfrm>
            <a:off x="6780629" y="3664764"/>
            <a:ext cx="8347535" cy="76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5"/>
              </a:lnSpc>
              <a:spcBef>
                <a:spcPct val="0"/>
              </a:spcBef>
            </a:pPr>
            <a:r>
              <a:rPr lang="en-US" sz="45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 Centralized Business Data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80629" y="5081385"/>
            <a:ext cx="10478671" cy="77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6"/>
              </a:lnSpc>
              <a:spcBef>
                <a:spcPct val="0"/>
              </a:spcBef>
            </a:pPr>
            <a:r>
              <a:rPr lang="en-US" sz="45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Limited Data From Existing Platforms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80629" y="6401129"/>
            <a:ext cx="9991868" cy="77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6"/>
              </a:lnSpc>
              <a:spcBef>
                <a:spcPct val="0"/>
              </a:spcBef>
            </a:pPr>
            <a:r>
              <a:rPr lang="en-US" sz="45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Lack of Comparative Visual Tools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80629" y="7889312"/>
            <a:ext cx="8213575" cy="77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6"/>
              </a:lnSpc>
              <a:spcBef>
                <a:spcPct val="0"/>
              </a:spcBef>
            </a:pPr>
            <a:r>
              <a:rPr lang="en-US" sz="45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Paywalled Tools Like Yelp</a:t>
            </a:r>
          </a:p>
        </p:txBody>
      </p:sp>
      <p:sp>
        <p:nvSpPr>
          <p:cNvPr id="17" name="AutoShape 17"/>
          <p:cNvSpPr/>
          <p:nvPr/>
        </p:nvSpPr>
        <p:spPr>
          <a:xfrm flipH="1">
            <a:off x="5465658" y="4699474"/>
            <a:ext cx="974477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8" name="AutoShape 18"/>
          <p:cNvSpPr/>
          <p:nvPr/>
        </p:nvSpPr>
        <p:spPr>
          <a:xfrm flipH="1">
            <a:off x="5466733" y="6162328"/>
            <a:ext cx="973683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9" name="AutoShape 19"/>
          <p:cNvSpPr/>
          <p:nvPr/>
        </p:nvSpPr>
        <p:spPr>
          <a:xfrm flipH="1">
            <a:off x="5466733" y="7520621"/>
            <a:ext cx="974757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42422" y="0"/>
            <a:ext cx="13462547" cy="10287000"/>
            <a:chOff x="0" y="0"/>
            <a:chExt cx="354569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45691" cy="2709333"/>
            </a:xfrm>
            <a:custGeom>
              <a:avLst/>
              <a:gdLst/>
              <a:ahLst/>
              <a:cxnLst/>
              <a:rect l="l" t="t" r="r" b="b"/>
              <a:pathLst>
                <a:path w="3545691" h="2709333">
                  <a:moveTo>
                    <a:pt x="0" y="0"/>
                  </a:moveTo>
                  <a:lnTo>
                    <a:pt x="3545691" y="0"/>
                  </a:lnTo>
                  <a:lnTo>
                    <a:pt x="35456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4569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4776289" y="6435768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6" name="AutoShape 6"/>
          <p:cNvSpPr/>
          <p:nvPr/>
        </p:nvSpPr>
        <p:spPr>
          <a:xfrm>
            <a:off x="4776289" y="9900406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2677332" y="543970"/>
            <a:ext cx="12792727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70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BRIDGING GAPS WITH MODERN TOOLS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10469" y="1485040"/>
            <a:ext cx="425633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Novelty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92690" y="2304013"/>
            <a:ext cx="6902620" cy="386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Unified Experience: data analysis + dashboards, and news. 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AI Powered Assistance: offers tailored recommendations. 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Live Dashboards: real-time filtering of business types and city names.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User Friendly: designed for non-technical users.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04559" y="6402430"/>
            <a:ext cx="713827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Utility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81085" y="7221404"/>
            <a:ext cx="6515101" cy="241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Helps reduce investment risks 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Encourages exploration of emerging cities.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Support business planning with real-time, user-relevant content.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63" r="-16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830510" y="292304"/>
            <a:ext cx="10055405" cy="100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TECHNOLOGY STACK</a:t>
            </a:r>
          </a:p>
        </p:txBody>
      </p:sp>
      <p:sp>
        <p:nvSpPr>
          <p:cNvPr id="6" name="Freeform 6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7703830" y="1542955"/>
            <a:ext cx="9896241" cy="732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b="1" spc="294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Backend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Development platform: IntelliJ IDEA 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Language: JavaScript (Node.js runtime)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Framework: Express.js 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Database: MongoDB 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Security: CORS, JSON middleware</a:t>
            </a:r>
          </a:p>
          <a:p>
            <a:pPr algn="ctr">
              <a:lnSpc>
                <a:spcPts val="4140"/>
              </a:lnSpc>
            </a:pPr>
            <a:r>
              <a:rPr lang="en-US" sz="3000" b="1" spc="294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Frontend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b="1" u="none" spc="294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React.js</a:t>
            </a:r>
          </a:p>
          <a:p>
            <a:pPr algn="ctr">
              <a:lnSpc>
                <a:spcPts val="4140"/>
              </a:lnSpc>
            </a:pPr>
            <a:r>
              <a:rPr lang="en-US" sz="3000" b="1" u="none" spc="294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Live Dashboards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b="1" u="none" spc="294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Python 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b="1" u="none" spc="294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Streamlit </a:t>
            </a:r>
          </a:p>
          <a:p>
            <a:pPr algn="ctr">
              <a:lnSpc>
                <a:spcPts val="4140"/>
              </a:lnSpc>
            </a:pPr>
            <a:r>
              <a:rPr lang="en-US" sz="3000" b="1" u="none" spc="294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AI Integration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b="1" u="none" spc="294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Ollama (locally hosted LLM)</a:t>
            </a:r>
          </a:p>
          <a:p>
            <a:pPr algn="ctr">
              <a:lnSpc>
                <a:spcPts val="4140"/>
              </a:lnSpc>
            </a:pPr>
            <a:endParaRPr lang="en-US" sz="3000" b="1" u="none" spc="294">
              <a:solidFill>
                <a:srgbClr val="F5FFF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0209" y="2183769"/>
            <a:ext cx="4161751" cy="1184729"/>
            <a:chOff x="0" y="0"/>
            <a:chExt cx="2565722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6093797" y="3368497"/>
            <a:ext cx="4161751" cy="1184729"/>
            <a:chOff x="0" y="0"/>
            <a:chExt cx="2565722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60209" y="4553226"/>
            <a:ext cx="4826157" cy="1184729"/>
            <a:chOff x="0" y="0"/>
            <a:chExt cx="2975329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5329" cy="730386"/>
            </a:xfrm>
            <a:custGeom>
              <a:avLst/>
              <a:gdLst/>
              <a:ahLst/>
              <a:cxnLst/>
              <a:rect l="l" t="t" r="r" b="b"/>
              <a:pathLst>
                <a:path w="2975329" h="730386">
                  <a:moveTo>
                    <a:pt x="0" y="0"/>
                  </a:moveTo>
                  <a:lnTo>
                    <a:pt x="2772129" y="0"/>
                  </a:lnTo>
                  <a:lnTo>
                    <a:pt x="2975329" y="365193"/>
                  </a:lnTo>
                  <a:lnTo>
                    <a:pt x="2772129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721329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6758203" y="5737955"/>
            <a:ext cx="4161751" cy="1184729"/>
            <a:chOff x="0" y="0"/>
            <a:chExt cx="2565722" cy="7303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381181" y="6918503"/>
            <a:ext cx="4656264" cy="1282494"/>
            <a:chOff x="0" y="0"/>
            <a:chExt cx="2651763" cy="7303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1763" cy="730386"/>
            </a:xfrm>
            <a:custGeom>
              <a:avLst/>
              <a:gdLst/>
              <a:ahLst/>
              <a:cxnLst/>
              <a:rect l="l" t="t" r="r" b="b"/>
              <a:pathLst>
                <a:path w="2651763" h="730386">
                  <a:moveTo>
                    <a:pt x="0" y="0"/>
                  </a:moveTo>
                  <a:lnTo>
                    <a:pt x="2448563" y="0"/>
                  </a:lnTo>
                  <a:lnTo>
                    <a:pt x="2651763" y="365193"/>
                  </a:lnTo>
                  <a:lnTo>
                    <a:pt x="2448563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2397763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512456" y="3600902"/>
            <a:ext cx="3324431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Route Handler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81181" y="2433321"/>
            <a:ext cx="3409688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User Request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88338" y="2246990"/>
            <a:ext cx="6046863" cy="89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27"/>
              </a:lnSpc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User filters data or submits a question (via frontend)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12674" y="4804733"/>
            <a:ext cx="4121227" cy="628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8"/>
              </a:lnSpc>
              <a:spcBef>
                <a:spcPct val="0"/>
              </a:spcBef>
            </a:pPr>
            <a:r>
              <a:rPr lang="en-US" sz="3759" b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Database Query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81181" y="5987507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AI Query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99099" y="7189383"/>
            <a:ext cx="3987267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Frontend Update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32765" y="3364096"/>
            <a:ext cx="5323760" cy="89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527"/>
              </a:lnSpc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Express routes direct requests to appropriate models or APIs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37445" y="4703918"/>
            <a:ext cx="5926976" cy="1340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MongoDB is accessed through Mongoose</a:t>
            </a:r>
          </a:p>
          <a:p>
            <a:pPr marL="0" lvl="0" indent="0" algn="l">
              <a:lnSpc>
                <a:spcPts val="3527"/>
              </a:lnSpc>
            </a:pPr>
            <a:endParaRPr lang="en-US" sz="27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16170" y="6025438"/>
            <a:ext cx="5196286" cy="89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27"/>
              </a:lnSpc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Ollama fetches user data for intelligent response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29823" y="7103693"/>
            <a:ext cx="5734598" cy="89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27"/>
              </a:lnSpc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Results (business data, AI reply, news) are rendered in real-time</a:t>
            </a:r>
          </a:p>
        </p:txBody>
      </p:sp>
      <p:sp>
        <p:nvSpPr>
          <p:cNvPr id="27" name="Freeform 27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8" name="Freeform 28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9" name="TextBox 29"/>
          <p:cNvSpPr txBox="1"/>
          <p:nvPr/>
        </p:nvSpPr>
        <p:spPr>
          <a:xfrm>
            <a:off x="4588969" y="359834"/>
            <a:ext cx="10055405" cy="100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SYSTEM FRAMEWORK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7827967" y="2139322"/>
            <a:ext cx="9919792" cy="5721262"/>
          </a:xfrm>
          <a:custGeom>
            <a:avLst/>
            <a:gdLst/>
            <a:ahLst/>
            <a:cxnLst/>
            <a:rect l="l" t="t" r="r" b="b"/>
            <a:pathLst>
              <a:path w="9919792" h="5721262">
                <a:moveTo>
                  <a:pt x="0" y="0"/>
                </a:moveTo>
                <a:lnTo>
                  <a:pt x="9919792" y="0"/>
                </a:lnTo>
                <a:lnTo>
                  <a:pt x="9919792" y="5721262"/>
                </a:lnTo>
                <a:lnTo>
                  <a:pt x="0" y="5721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73" t="-1204" r="-8396" b="-1204"/>
            </a:stretch>
          </a:blipFill>
          <a:ln w="57150" cap="rnd">
            <a:solidFill>
              <a:srgbClr val="00B0F0"/>
            </a:solidFill>
            <a:prstDash val="solid"/>
            <a:round/>
          </a:ln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1514160" y="544720"/>
            <a:ext cx="4796714" cy="96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Main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2957" y="2102762"/>
            <a:ext cx="6259121" cy="627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Home Page is the starting point of the Grow Better platform and serves as the primary interface for exploring business data.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Filter business data by city and category (including multi-selection options).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Access detailed business information such as name, address, rating, and category by clicking the "Explore" button.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8037928" y="152959"/>
            <a:ext cx="9755836" cy="5233667"/>
          </a:xfrm>
          <a:custGeom>
            <a:avLst/>
            <a:gdLst/>
            <a:ahLst/>
            <a:cxnLst/>
            <a:rect l="l" t="t" r="r" b="b"/>
            <a:pathLst>
              <a:path w="9755836" h="5233667">
                <a:moveTo>
                  <a:pt x="0" y="0"/>
                </a:moveTo>
                <a:lnTo>
                  <a:pt x="9755836" y="0"/>
                </a:lnTo>
                <a:lnTo>
                  <a:pt x="9755836" y="5233667"/>
                </a:lnTo>
                <a:lnTo>
                  <a:pt x="0" y="5233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882" r="-12847"/>
            </a:stretch>
          </a:blipFill>
          <a:ln w="38100">
            <a:solidFill>
              <a:srgbClr val="00B0F0"/>
            </a:solidFill>
          </a:ln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8037928" y="5583949"/>
            <a:ext cx="9755836" cy="4264754"/>
          </a:xfrm>
          <a:custGeom>
            <a:avLst/>
            <a:gdLst/>
            <a:ahLst/>
            <a:cxnLst/>
            <a:rect l="l" t="t" r="r" b="b"/>
            <a:pathLst>
              <a:path w="9755836" h="4264754">
                <a:moveTo>
                  <a:pt x="0" y="0"/>
                </a:moveTo>
                <a:lnTo>
                  <a:pt x="9755836" y="0"/>
                </a:lnTo>
                <a:lnTo>
                  <a:pt x="9755836" y="4264755"/>
                </a:lnTo>
                <a:lnTo>
                  <a:pt x="0" y="426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58" t="-3810" r="-3882" b="-35278"/>
            </a:stretch>
          </a:blipFill>
          <a:ln w="38100">
            <a:solidFill>
              <a:srgbClr val="00B0F0"/>
            </a:solidFill>
          </a:ln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1001263" y="544720"/>
            <a:ext cx="6809028" cy="96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Business Visuals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775158"/>
            <a:ext cx="6259121" cy="837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endParaRPr/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Business Visuals section functions as an integrated Business Intelligence (BI) tool, offering rich, insightful visualizations of business trends across Metro Vancouver.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Static and Live dashboards: Live dashboards Developed using Streamlit, allowing interactive filtering and real-time data visualization from MongoDB.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627</Words>
  <Application>Microsoft Office PowerPoint</Application>
  <PresentationFormat>Custom</PresentationFormat>
  <Paragraphs>123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Now Bold</vt:lpstr>
      <vt:lpstr>DM Sans Italics</vt:lpstr>
      <vt:lpstr>DM Sans</vt:lpstr>
      <vt:lpstr>DM Sans Bold</vt:lpstr>
      <vt:lpstr>Arial</vt:lpstr>
      <vt:lpstr>Now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Dark Professional Geometric Business Project Presentation</dc:title>
  <dc:creator>Kimia Nik</dc:creator>
  <cp:lastModifiedBy>Kimia Nik</cp:lastModifiedBy>
  <cp:revision>2</cp:revision>
  <dcterms:created xsi:type="dcterms:W3CDTF">2006-08-16T00:00:00Z</dcterms:created>
  <dcterms:modified xsi:type="dcterms:W3CDTF">2025-04-12T21:53:37Z</dcterms:modified>
  <dc:identifier>DAGkc8_GtEk</dc:identifier>
</cp:coreProperties>
</file>